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80" r:id="rId2"/>
    <p:sldId id="258" r:id="rId3"/>
    <p:sldId id="274" r:id="rId4"/>
    <p:sldId id="275" r:id="rId5"/>
    <p:sldId id="257" r:id="rId6"/>
    <p:sldId id="260" r:id="rId7"/>
    <p:sldId id="28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1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63EC603E-AD00-4E32-B31E-B81DDADCD38F}" type="datetimeFigureOut">
              <a:rPr lang="en-US" smtClean="0"/>
              <a:pPr/>
              <a:t>4/6/2023</a:t>
            </a:fld>
            <a:endParaRPr lang="en-IN"/>
          </a:p>
        </p:txBody>
      </p:sp>
      <p:sp>
        <p:nvSpPr>
          <p:cNvPr id="16" name="Slide Number Placeholder 15"/>
          <p:cNvSpPr>
            <a:spLocks noGrp="1"/>
          </p:cNvSpPr>
          <p:nvPr>
            <p:ph type="sldNum" sz="quarter" idx="11"/>
          </p:nvPr>
        </p:nvSpPr>
        <p:spPr/>
        <p:txBody>
          <a:bodyPr/>
          <a:lstStyle/>
          <a:p>
            <a:fld id="{74A0ED5A-02D7-4C1F-A5CC-560631BE223C}" type="slidenum">
              <a:rPr lang="en-IN" smtClean="0"/>
              <a:pPr/>
              <a:t>‹#›</a:t>
            </a:fld>
            <a:endParaRPr lang="en-IN"/>
          </a:p>
        </p:txBody>
      </p:sp>
      <p:sp>
        <p:nvSpPr>
          <p:cNvPr id="17" name="Footer Placeholder 16"/>
          <p:cNvSpPr>
            <a:spLocks noGrp="1"/>
          </p:cNvSpPr>
          <p:nvPr>
            <p:ph type="ftr" sz="quarter" idx="12"/>
          </p:nvPr>
        </p:nvSpPr>
        <p:spPr/>
        <p:txBody>
          <a:bodyPr/>
          <a:lstStyle/>
          <a:p>
            <a:endParaRPr lang="en-IN"/>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EC603E-AD00-4E32-B31E-B81DDADCD38F}" type="datetimeFigureOut">
              <a:rPr lang="en-US" smtClean="0"/>
              <a:pPr/>
              <a:t>4/6/2023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A0ED5A-02D7-4C1F-A5CC-560631BE223C}" type="slidenum">
              <a:rPr lang="en-IN" smtClean="0"/>
              <a:pPr/>
              <a:t>‹#›</a:t>
            </a:fld>
            <a:endParaRPr lang="en-IN"/>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EC603E-AD00-4E32-B31E-B81DDADCD38F}" type="datetimeFigureOut">
              <a:rPr lang="en-US" smtClean="0"/>
              <a:pPr/>
              <a:t>4/6/2023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A0ED5A-02D7-4C1F-A5CC-560631BE223C}" type="slidenum">
              <a:rPr lang="en-IN" smtClean="0"/>
              <a:pPr/>
              <a:t>‹#›</a:t>
            </a:fld>
            <a:endParaRPr lang="en-IN"/>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63EC603E-AD00-4E32-B31E-B81DDADCD38F}" type="datetimeFigureOut">
              <a:rPr lang="en-US" smtClean="0"/>
              <a:pPr/>
              <a:t>4/6/2023</a:t>
            </a:fld>
            <a:endParaRPr lang="en-IN"/>
          </a:p>
        </p:txBody>
      </p:sp>
      <p:sp>
        <p:nvSpPr>
          <p:cNvPr id="15" name="Slide Number Placeholder 14"/>
          <p:cNvSpPr>
            <a:spLocks noGrp="1"/>
          </p:cNvSpPr>
          <p:nvPr>
            <p:ph type="sldNum" sz="quarter" idx="15"/>
          </p:nvPr>
        </p:nvSpPr>
        <p:spPr/>
        <p:txBody>
          <a:bodyPr/>
          <a:lstStyle>
            <a:lvl1pPr algn="ctr">
              <a:defRPr/>
            </a:lvl1pPr>
          </a:lstStyle>
          <a:p>
            <a:fld id="{74A0ED5A-02D7-4C1F-A5CC-560631BE223C}" type="slidenum">
              <a:rPr lang="en-IN" smtClean="0"/>
              <a:pPr/>
              <a:t>‹#›</a:t>
            </a:fld>
            <a:endParaRPr lang="en-IN"/>
          </a:p>
        </p:txBody>
      </p:sp>
      <p:sp>
        <p:nvSpPr>
          <p:cNvPr id="16" name="Footer Placeholder 15"/>
          <p:cNvSpPr>
            <a:spLocks noGrp="1"/>
          </p:cNvSpPr>
          <p:nvPr>
            <p:ph type="ftr" sz="quarter" idx="16"/>
          </p:nvPr>
        </p:nvSpPr>
        <p:spPr/>
        <p:txBody>
          <a:bodyPr/>
          <a:lstStyle/>
          <a:p>
            <a:endParaRPr lang="en-IN"/>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3EC603E-AD00-4E32-B31E-B81DDADCD38F}" type="datetimeFigureOut">
              <a:rPr lang="en-US" smtClean="0"/>
              <a:pPr/>
              <a:t>4/6/2023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A0ED5A-02D7-4C1F-A5CC-560631BE223C}" type="slidenum">
              <a:rPr lang="en-IN" smtClean="0"/>
              <a:pPr/>
              <a:t>‹#›</a:t>
            </a:fld>
            <a:endParaRPr lang="en-IN"/>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3EC603E-AD00-4E32-B31E-B81DDADCD38F}" type="datetimeFigureOut">
              <a:rPr lang="en-US" smtClean="0"/>
              <a:pPr/>
              <a:t>4/6/2023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A0ED5A-02D7-4C1F-A5CC-560631BE223C}"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4A0ED5A-02D7-4C1F-A5CC-560631BE223C}" type="slidenum">
              <a:rPr lang="en-IN" smtClean="0"/>
              <a:pPr/>
              <a:t>‹#›</a:t>
            </a:fld>
            <a:endParaRPr lang="en-IN"/>
          </a:p>
        </p:txBody>
      </p:sp>
      <p:sp>
        <p:nvSpPr>
          <p:cNvPr id="8" name="Footer Placeholder 7"/>
          <p:cNvSpPr>
            <a:spLocks noGrp="1"/>
          </p:cNvSpPr>
          <p:nvPr>
            <p:ph type="ftr" sz="quarter" idx="11"/>
          </p:nvPr>
        </p:nvSpPr>
        <p:spPr/>
        <p:txBody>
          <a:bodyPr/>
          <a:lstStyle/>
          <a:p>
            <a:endParaRPr lang="en-IN"/>
          </a:p>
        </p:txBody>
      </p:sp>
      <p:sp>
        <p:nvSpPr>
          <p:cNvPr id="7" name="Date Placeholder 6"/>
          <p:cNvSpPr>
            <a:spLocks noGrp="1"/>
          </p:cNvSpPr>
          <p:nvPr>
            <p:ph type="dt" sz="half" idx="10"/>
          </p:nvPr>
        </p:nvSpPr>
        <p:spPr/>
        <p:txBody>
          <a:bodyPr/>
          <a:lstStyle/>
          <a:p>
            <a:fld id="{63EC603E-AD00-4E32-B31E-B81DDADCD38F}" type="datetimeFigureOut">
              <a:rPr lang="en-US" smtClean="0"/>
              <a:pPr/>
              <a:t>4/6/2023</a:t>
            </a:fld>
            <a:endParaRPr lang="en-IN"/>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3EC603E-AD00-4E32-B31E-B81DDADCD38F}" type="datetimeFigureOut">
              <a:rPr lang="en-US" smtClean="0"/>
              <a:pPr/>
              <a:t>4/6/2023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4A0ED5A-02D7-4C1F-A5CC-560631BE223C}"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C603E-AD00-4E32-B31E-B81DDADCD38F}" type="datetimeFigureOut">
              <a:rPr lang="en-US" smtClean="0"/>
              <a:pPr/>
              <a:t>4/6/2023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4A0ED5A-02D7-4C1F-A5CC-560631BE223C}" type="slidenum">
              <a:rPr lang="en-IN" smtClean="0"/>
              <a:pPr/>
              <a:t>‹#›</a:t>
            </a:fld>
            <a:endParaRPr lang="en-IN"/>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63EC603E-AD00-4E32-B31E-B81DDADCD38F}" type="datetimeFigureOut">
              <a:rPr lang="en-US" smtClean="0"/>
              <a:pPr/>
              <a:t>4/6/2023</a:t>
            </a:fld>
            <a:endParaRPr lang="en-IN"/>
          </a:p>
        </p:txBody>
      </p:sp>
      <p:sp>
        <p:nvSpPr>
          <p:cNvPr id="9" name="Slide Number Placeholder 8"/>
          <p:cNvSpPr>
            <a:spLocks noGrp="1"/>
          </p:cNvSpPr>
          <p:nvPr>
            <p:ph type="sldNum" sz="quarter" idx="15"/>
          </p:nvPr>
        </p:nvSpPr>
        <p:spPr/>
        <p:txBody>
          <a:bodyPr/>
          <a:lstStyle/>
          <a:p>
            <a:fld id="{74A0ED5A-02D7-4C1F-A5CC-560631BE223C}" type="slidenum">
              <a:rPr lang="en-IN" smtClean="0"/>
              <a:pPr/>
              <a:t>‹#›</a:t>
            </a:fld>
            <a:endParaRPr lang="en-IN"/>
          </a:p>
        </p:txBody>
      </p:sp>
      <p:sp>
        <p:nvSpPr>
          <p:cNvPr id="10" name="Footer Placeholder 9"/>
          <p:cNvSpPr>
            <a:spLocks noGrp="1"/>
          </p:cNvSpPr>
          <p:nvPr>
            <p:ph type="ftr" sz="quarter" idx="16"/>
          </p:nvPr>
        </p:nvSpPr>
        <p:spPr/>
        <p:txBody>
          <a:bodyPr/>
          <a:lstStyle/>
          <a:p>
            <a:endParaRPr lang="en-IN"/>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63EC603E-AD00-4E32-B31E-B81DDADCD38F}" type="datetimeFigureOut">
              <a:rPr lang="en-US" smtClean="0"/>
              <a:pPr/>
              <a:t>4/6/2023</a:t>
            </a:fld>
            <a:endParaRPr lang="en-IN"/>
          </a:p>
        </p:txBody>
      </p:sp>
      <p:sp>
        <p:nvSpPr>
          <p:cNvPr id="9" name="Slide Number Placeholder 8"/>
          <p:cNvSpPr>
            <a:spLocks noGrp="1"/>
          </p:cNvSpPr>
          <p:nvPr>
            <p:ph type="sldNum" sz="quarter" idx="11"/>
          </p:nvPr>
        </p:nvSpPr>
        <p:spPr/>
        <p:txBody>
          <a:bodyPr/>
          <a:lstStyle/>
          <a:p>
            <a:fld id="{74A0ED5A-02D7-4C1F-A5CC-560631BE223C}"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3EC603E-AD00-4E32-B31E-B81DDADCD38F}" type="datetimeFigureOut">
              <a:rPr lang="en-US" smtClean="0"/>
              <a:pPr/>
              <a:t>4/6/2023</a:t>
            </a:fld>
            <a:endParaRPr lang="en-IN"/>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IN"/>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4A0ED5A-02D7-4C1F-A5CC-560631BE223C}" type="slidenum">
              <a:rPr lang="en-IN" smtClean="0"/>
              <a:pPr/>
              <a:t>‹#›</a:t>
            </a:fld>
            <a:endParaRPr lang="en-IN"/>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0"/>
            <a:ext cx="8229600" cy="4740253"/>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ctr"/>
            <a:endParaRPr lang="en-US" sz="3200" b="1" dirty="0" smtClean="0">
              <a:ln w="50800"/>
              <a:solidFill>
                <a:schemeClr val="bg1">
                  <a:shade val="50000"/>
                </a:schemeClr>
              </a:solidFill>
              <a:latin typeface="Cooper Black" pitchFamily="18" charset="0"/>
            </a:endParaRPr>
          </a:p>
          <a:p>
            <a:pPr algn="ctr">
              <a:buNone/>
            </a:pPr>
            <a:r>
              <a:rPr lang="en-US" sz="3200" b="1" dirty="0" smtClean="0">
                <a:ln w="50800"/>
                <a:solidFill>
                  <a:schemeClr val="bg1">
                    <a:shade val="50000"/>
                  </a:schemeClr>
                </a:solidFill>
                <a:latin typeface="Cooper Black" pitchFamily="18" charset="0"/>
              </a:rPr>
              <a:t>   </a:t>
            </a:r>
            <a:r>
              <a:rPr lang="en-US" b="1" dirty="0" smtClean="0">
                <a:ln w="50800"/>
                <a:solidFill>
                  <a:schemeClr val="bg1">
                    <a:shade val="50000"/>
                  </a:schemeClr>
                </a:solidFill>
                <a:latin typeface="Cooper Black" pitchFamily="18" charset="0"/>
              </a:rPr>
              <a:t>	</a:t>
            </a:r>
            <a:endParaRPr lang="en-IN" sz="2000" b="1" dirty="0" smtClean="0">
              <a:ln w="50800"/>
              <a:solidFill>
                <a:schemeClr val="bg1">
                  <a:shade val="50000"/>
                </a:schemeClr>
              </a:solidFill>
            </a:endParaRPr>
          </a:p>
          <a:p>
            <a:pPr algn="ctr">
              <a:buNone/>
            </a:pPr>
            <a:r>
              <a:rPr lang="en-IN" sz="2000" b="1" dirty="0" smtClean="0">
                <a:ln w="50800"/>
                <a:solidFill>
                  <a:schemeClr val="bg1">
                    <a:shade val="50000"/>
                  </a:schemeClr>
                </a:solidFill>
              </a:rPr>
              <a:t>“VOICES OF POLITICALLY MOTIVATED WOMEN </a:t>
            </a:r>
          </a:p>
          <a:p>
            <a:pPr algn="ctr">
              <a:buNone/>
            </a:pPr>
            <a:r>
              <a:rPr lang="en-IN" sz="2000" b="1" dirty="0" smtClean="0">
                <a:ln w="50800"/>
                <a:solidFill>
                  <a:schemeClr val="bg1">
                    <a:shade val="50000"/>
                  </a:schemeClr>
                </a:solidFill>
              </a:rPr>
              <a:t>AS DEPICTEDIN THE NOVELS </a:t>
            </a:r>
            <a:r>
              <a:rPr lang="en-IN" sz="2000" b="1" i="1" dirty="0" smtClean="0">
                <a:ln w="50800"/>
                <a:solidFill>
                  <a:schemeClr val="bg1">
                    <a:shade val="50000"/>
                  </a:schemeClr>
                </a:solidFill>
              </a:rPr>
              <a:t>THE HEART DIVIDED</a:t>
            </a:r>
            <a:r>
              <a:rPr lang="en-IN" sz="2000" b="1" dirty="0" smtClean="0">
                <a:ln w="50800"/>
                <a:solidFill>
                  <a:schemeClr val="bg1">
                    <a:shade val="50000"/>
                  </a:schemeClr>
                </a:solidFill>
              </a:rPr>
              <a:t> </a:t>
            </a:r>
          </a:p>
          <a:p>
            <a:pPr algn="ctr">
              <a:buNone/>
            </a:pPr>
            <a:r>
              <a:rPr lang="en-IN" sz="2000" b="1" dirty="0" smtClean="0">
                <a:ln w="50800"/>
                <a:solidFill>
                  <a:schemeClr val="bg1">
                    <a:shade val="50000"/>
                  </a:schemeClr>
                </a:solidFill>
              </a:rPr>
              <a:t>BY MUMTAJ SHAH NAWAZ AND </a:t>
            </a:r>
          </a:p>
          <a:p>
            <a:pPr algn="ctr">
              <a:buNone/>
            </a:pPr>
            <a:r>
              <a:rPr lang="en-IN" sz="2000" b="1" i="1" dirty="0" smtClean="0">
                <a:ln w="50800"/>
                <a:solidFill>
                  <a:schemeClr val="bg1">
                    <a:shade val="50000"/>
                  </a:schemeClr>
                </a:solidFill>
              </a:rPr>
              <a:t>SUNLIGHT ON A BROKEN COLUMN </a:t>
            </a:r>
            <a:r>
              <a:rPr lang="en-IN" sz="2000" b="1" dirty="0" smtClean="0">
                <a:ln w="50800"/>
                <a:solidFill>
                  <a:schemeClr val="bg1">
                    <a:shade val="50000"/>
                  </a:schemeClr>
                </a:solidFill>
              </a:rPr>
              <a:t>BY ATTIA HOSAIN”</a:t>
            </a:r>
          </a:p>
          <a:p>
            <a:pPr algn="ctr">
              <a:buNone/>
            </a:pPr>
            <a:endParaRPr lang="en-IN" sz="2000" b="1" dirty="0" smtClean="0">
              <a:ln w="50800"/>
              <a:solidFill>
                <a:schemeClr val="bg1">
                  <a:shade val="50000"/>
                </a:schemeClr>
              </a:solidFill>
            </a:endParaRPr>
          </a:p>
          <a:p>
            <a:pPr algn="ctr">
              <a:buNone/>
            </a:pPr>
            <a:endParaRPr lang="en-IN" sz="2000" b="1" dirty="0" smtClean="0">
              <a:ln w="50800"/>
              <a:solidFill>
                <a:schemeClr val="bg1">
                  <a:shade val="50000"/>
                </a:schemeClr>
              </a:solidFill>
            </a:endParaRPr>
          </a:p>
          <a:p>
            <a:pPr algn="ctr">
              <a:buNone/>
            </a:pPr>
            <a:endParaRPr lang="en-IN" sz="2000" b="1" dirty="0">
              <a:ln w="50800"/>
              <a:solidFill>
                <a:schemeClr val="bg1">
                  <a:shade val="50000"/>
                </a:schemeClr>
              </a:solidFill>
            </a:endParaRPr>
          </a:p>
        </p:txBody>
      </p:sp>
      <p:sp>
        <p:nvSpPr>
          <p:cNvPr id="3" name="Title 2"/>
          <p:cNvSpPr>
            <a:spLocks noGrp="1"/>
          </p:cNvSpPr>
          <p:nvPr>
            <p:ph type="title"/>
          </p:nvPr>
        </p:nvSpPr>
        <p:spPr>
          <a:xfrm>
            <a:off x="428596" y="5000636"/>
            <a:ext cx="8229600" cy="1143000"/>
          </a:xfrm>
        </p:spPr>
        <p:txBody>
          <a:bodyPr>
            <a:normAutofit fontScale="90000"/>
          </a:bodyPr>
          <a:lstStyle/>
          <a:p>
            <a:r>
              <a:rPr lang="en-IN" sz="2800" b="1" dirty="0" smtClean="0">
                <a:solidFill>
                  <a:srgbClr val="FF0000"/>
                </a:solidFill>
              </a:rPr>
              <a:t/>
            </a:r>
            <a:br>
              <a:rPr lang="en-IN" sz="2800" b="1" dirty="0" smtClean="0">
                <a:solidFill>
                  <a:srgbClr val="FF0000"/>
                </a:solidFill>
              </a:rPr>
            </a:br>
            <a:r>
              <a:rPr lang="en-IN" sz="2800" b="1" dirty="0" smtClean="0">
                <a:solidFill>
                  <a:srgbClr val="FF0000"/>
                </a:solidFill>
              </a:rPr>
              <a:t/>
            </a:r>
            <a:br>
              <a:rPr lang="en-IN" sz="2800" b="1" dirty="0" smtClean="0">
                <a:solidFill>
                  <a:srgbClr val="FF0000"/>
                </a:solidFill>
              </a:rPr>
            </a:br>
            <a:r>
              <a:rPr lang="en-IN" sz="1800" b="1" dirty="0" smtClean="0">
                <a:solidFill>
                  <a:srgbClr val="FF0000"/>
                </a:solidFill>
              </a:rPr>
              <a:t>PRESENTATION  </a:t>
            </a:r>
            <a:r>
              <a:rPr sz="1800" b="1" smtClean="0">
                <a:solidFill>
                  <a:srgbClr val="FF0000"/>
                </a:solidFill>
              </a:rPr>
              <a:t>BY</a:t>
            </a:r>
            <a:r>
              <a:rPr lang="en-IN" sz="1800" b="1" dirty="0" smtClean="0">
                <a:solidFill>
                  <a:srgbClr val="FF0000"/>
                </a:solidFill>
              </a:rPr>
              <a:t>……….</a:t>
            </a:r>
            <a:br>
              <a:rPr lang="en-IN" sz="1800" b="1" dirty="0" smtClean="0">
                <a:solidFill>
                  <a:srgbClr val="FF0000"/>
                </a:solidFill>
              </a:rPr>
            </a:br>
            <a:r>
              <a:rPr lang="en-IN" sz="2800" dirty="0" smtClean="0">
                <a:solidFill>
                  <a:srgbClr val="FF0000"/>
                </a:solidFill>
              </a:rPr>
              <a:t/>
            </a:r>
            <a:br>
              <a:rPr lang="en-IN" sz="2800" dirty="0" smtClean="0">
                <a:solidFill>
                  <a:srgbClr val="FF0000"/>
                </a:solidFill>
              </a:rPr>
            </a:br>
            <a:r>
              <a:rPr sz="2800" b="1" smtClean="0">
                <a:solidFill>
                  <a:srgbClr val="FF0000"/>
                </a:solidFill>
              </a:rPr>
              <a:t>Dr. S. KATHAR USEAN</a:t>
            </a:r>
            <a:r>
              <a:rPr lang="en-IN" sz="2800" dirty="0" smtClean="0">
                <a:solidFill>
                  <a:srgbClr val="FF0000"/>
                </a:solidFill>
              </a:rPr>
              <a:t/>
            </a:r>
            <a:br>
              <a:rPr lang="en-IN" sz="2800" dirty="0" smtClean="0">
                <a:solidFill>
                  <a:srgbClr val="FF0000"/>
                </a:solidFill>
              </a:rPr>
            </a:br>
            <a:r>
              <a:rPr sz="2800" b="1" smtClean="0">
                <a:solidFill>
                  <a:srgbClr val="FF0000"/>
                </a:solidFill>
              </a:rPr>
              <a:t>ASSISTANT PROFESSOR OF ENGLISH</a:t>
            </a:r>
            <a:r>
              <a:rPr lang="en-IN" sz="2800" dirty="0" smtClean="0">
                <a:solidFill>
                  <a:srgbClr val="FF0000"/>
                </a:solidFill>
              </a:rPr>
              <a:t/>
            </a:r>
            <a:br>
              <a:rPr lang="en-IN" sz="2800" dirty="0" smtClean="0">
                <a:solidFill>
                  <a:srgbClr val="FF0000"/>
                </a:solidFill>
              </a:rPr>
            </a:br>
            <a:r>
              <a:rPr sz="2800" b="1" smtClean="0">
                <a:solidFill>
                  <a:srgbClr val="FF0000"/>
                </a:solidFill>
              </a:rPr>
              <a:t>JAMAL MOHAMED COLLEGE, TIRUCHIRAPPALLI. </a:t>
            </a:r>
            <a:endParaRPr lang="en-IN" sz="28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5357826"/>
            <a:ext cx="8229600" cy="4525963"/>
          </a:xfrm>
        </p:spPr>
        <p:txBody>
          <a:bodyPr/>
          <a:lstStyle/>
          <a:p>
            <a:endParaRPr lang="en-IN" dirty="0"/>
          </a:p>
        </p:txBody>
      </p:sp>
      <p:sp>
        <p:nvSpPr>
          <p:cNvPr id="3" name="Title 2"/>
          <p:cNvSpPr>
            <a:spLocks noGrp="1"/>
          </p:cNvSpPr>
          <p:nvPr>
            <p:ph type="title"/>
          </p:nvPr>
        </p:nvSpPr>
        <p:spPr>
          <a:xfrm>
            <a:off x="500034" y="285728"/>
            <a:ext cx="8358246" cy="6572272"/>
          </a:xfrm>
        </p:spPr>
        <p:txBody>
          <a:bodyPr>
            <a:normAutofit fontScale="90000"/>
          </a:bodyPr>
          <a:lstStyle/>
          <a:p>
            <a:pPr>
              <a:buClr>
                <a:srgbClr val="FF0000"/>
              </a:buClr>
              <a:buFont typeface="Wingdings" pitchFamily="2" charset="2"/>
              <a:buChar char="ü"/>
            </a:pPr>
            <a:r>
              <a:rPr lang="en-IN" sz="2400" b="1" dirty="0" smtClean="0">
                <a:solidFill>
                  <a:schemeClr val="tx1"/>
                </a:solidFill>
                <a:latin typeface="Arial" pitchFamily="34" charset="0"/>
                <a:cs typeface="Arial" pitchFamily="34" charset="0"/>
              </a:rPr>
              <a:t> novels depict the conditions of women under influence of the politically charged environment  of pre independence India. </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Other works have already explored the pathetic conditions of women during the time of Indian subcontinent partition.</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 </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most of the partition narratives have recorded the victimization of women during the time of Partition such as how women were sexually harassed, tortured and how they were paraded naked on the streets,  brutally murdered, abducted and forced to be married the man from the opposite community clearly.</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
            </a:r>
            <a:br>
              <a:rPr lang="en-IN" sz="2400" b="1" dirty="0" smtClean="0">
                <a:solidFill>
                  <a:schemeClr val="tx1"/>
                </a:solidFill>
                <a:latin typeface="Arial" pitchFamily="34" charset="0"/>
                <a:cs typeface="Arial" pitchFamily="34" charset="0"/>
              </a:rPr>
            </a:br>
            <a:r>
              <a:rPr lang="en-IN" sz="2400" b="1" dirty="0" smtClean="0">
                <a:solidFill>
                  <a:schemeClr val="tx1"/>
                </a:solidFill>
                <a:latin typeface="Arial" pitchFamily="34" charset="0"/>
                <a:cs typeface="Arial" pitchFamily="34" charset="0"/>
              </a:rPr>
              <a:t/>
            </a:r>
            <a:br>
              <a:rPr lang="en-IN" sz="2400" b="1" dirty="0" smtClean="0">
                <a:solidFill>
                  <a:schemeClr val="tx1"/>
                </a:solidFill>
                <a:latin typeface="Arial" pitchFamily="34" charset="0"/>
                <a:cs typeface="Arial" pitchFamily="34" charset="0"/>
              </a:rPr>
            </a:br>
            <a:endParaRPr lang="en-IN" sz="2400" b="1" dirty="0">
              <a:solidFill>
                <a:schemeClr val="tx1"/>
              </a:solidFill>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844" y="274638"/>
            <a:ext cx="8858312" cy="1143000"/>
          </a:xfrm>
        </p:spPr>
        <p:txBody>
          <a:bodyPr>
            <a:normAutofit fontScale="90000"/>
          </a:bodyPr>
          <a:lstStyle/>
          <a:p>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endParaRPr lang="en-IN" dirty="0">
              <a:solidFill>
                <a:srgbClr val="FF0000"/>
              </a:solidFill>
              <a:latin typeface="Cooper Black" pitchFamily="18" charset="0"/>
            </a:endParaRPr>
          </a:p>
        </p:txBody>
      </p:sp>
      <p:sp>
        <p:nvSpPr>
          <p:cNvPr id="7" name="Content Placeholder 6"/>
          <p:cNvSpPr>
            <a:spLocks noGrp="1"/>
          </p:cNvSpPr>
          <p:nvPr>
            <p:ph idx="1"/>
          </p:nvPr>
        </p:nvSpPr>
        <p:spPr>
          <a:xfrm>
            <a:off x="457200" y="1142984"/>
            <a:ext cx="8229600" cy="4953016"/>
          </a:xfrm>
        </p:spPr>
        <p:txBody>
          <a:bodyPr>
            <a:normAutofit fontScale="92500"/>
          </a:bodyPr>
          <a:lstStyle/>
          <a:p>
            <a:r>
              <a:rPr lang="en-IN" dirty="0" smtClean="0"/>
              <a:t>Those texts simply ignored to record what really the mind set of women about politics was. </a:t>
            </a:r>
          </a:p>
          <a:p>
            <a:r>
              <a:rPr lang="en-IN" dirty="0" smtClean="0"/>
              <a:t>Only few writers have given women protagonists much more space to express their views on Partition ; </a:t>
            </a:r>
          </a:p>
          <a:p>
            <a:r>
              <a:rPr lang="en-IN" dirty="0" smtClean="0"/>
              <a:t> how they look at partition and politics behind the so called ‘partition and violence triggered up on the opposite community in general and women in particular. </a:t>
            </a:r>
          </a:p>
          <a:p>
            <a:r>
              <a:rPr lang="en-IN" dirty="0" smtClean="0"/>
              <a:t>In addition to this, both </a:t>
            </a:r>
            <a:r>
              <a:rPr lang="en-IN" i="1" dirty="0" smtClean="0"/>
              <a:t>The Heart Divided</a:t>
            </a:r>
            <a:r>
              <a:rPr lang="en-IN" dirty="0" smtClean="0"/>
              <a:t> and </a:t>
            </a:r>
            <a:r>
              <a:rPr lang="en-IN" i="1" dirty="0" smtClean="0"/>
              <a:t>The Sunlight on a Broken Column</a:t>
            </a:r>
            <a:r>
              <a:rPr lang="en-IN" dirty="0" smtClean="0"/>
              <a:t> the novelists have presented women protagonists as more powerful, strong and empowered and never missed to record their active involvement in the politics. </a:t>
            </a:r>
            <a:endParaRPr lang="en-IN"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endParaRPr lang="en-IN" dirty="0">
              <a:solidFill>
                <a:srgbClr val="FFC000"/>
              </a:solidFill>
              <a:latin typeface="Cooper Black" pitchFamily="18" charset="0"/>
            </a:endParaRPr>
          </a:p>
        </p:txBody>
      </p:sp>
      <p:sp>
        <p:nvSpPr>
          <p:cNvPr id="2" name="Content Placeholder 1"/>
          <p:cNvSpPr>
            <a:spLocks noGrp="1"/>
          </p:cNvSpPr>
          <p:nvPr>
            <p:ph sz="half" idx="1"/>
          </p:nvPr>
        </p:nvSpPr>
        <p:spPr>
          <a:xfrm>
            <a:off x="457200" y="1481328"/>
            <a:ext cx="8258204" cy="4733754"/>
          </a:xfrm>
        </p:spPr>
        <p:txBody>
          <a:bodyPr>
            <a:normAutofit fontScale="85000" lnSpcReduction="20000"/>
          </a:bodyPr>
          <a:lstStyle/>
          <a:p>
            <a:r>
              <a:rPr lang="en-IN" dirty="0" smtClean="0"/>
              <a:t>In both the novels</a:t>
            </a:r>
            <a:r>
              <a:rPr lang="en-IN" i="1" dirty="0" smtClean="0"/>
              <a:t> The Heart Divided</a:t>
            </a:r>
            <a:r>
              <a:rPr lang="en-IN" dirty="0" smtClean="0"/>
              <a:t> and </a:t>
            </a:r>
            <a:r>
              <a:rPr lang="en-IN" i="1" dirty="0" smtClean="0"/>
              <a:t>The Sunlight on a Broken Column,</a:t>
            </a:r>
            <a:r>
              <a:rPr lang="en-IN" dirty="0" smtClean="0"/>
              <a:t> the events are narrated by women protagonists that makes the novels significant and enables the readers to understand what really women felt.</a:t>
            </a:r>
          </a:p>
          <a:p>
            <a:r>
              <a:rPr lang="en-IN" dirty="0" smtClean="0"/>
              <a:t>In </a:t>
            </a:r>
            <a:r>
              <a:rPr lang="en-IN" i="1" dirty="0" smtClean="0"/>
              <a:t>The Heart Divided</a:t>
            </a:r>
            <a:r>
              <a:rPr lang="en-IN" dirty="0" smtClean="0"/>
              <a:t> by </a:t>
            </a:r>
            <a:r>
              <a:rPr lang="en-IN" dirty="0" err="1" smtClean="0"/>
              <a:t>Mumtaj</a:t>
            </a:r>
            <a:r>
              <a:rPr lang="en-IN" dirty="0" smtClean="0"/>
              <a:t> Shah </a:t>
            </a:r>
            <a:r>
              <a:rPr lang="en-IN" dirty="0" err="1" smtClean="0"/>
              <a:t>Nawaz</a:t>
            </a:r>
            <a:r>
              <a:rPr lang="en-IN" dirty="0" smtClean="0"/>
              <a:t> the story is narrated from the Pakistani Muslim women point of view where the novelist gives her own justifications for the creation of a new Homeland Pakistan for Muslims through the protagonist </a:t>
            </a:r>
            <a:r>
              <a:rPr lang="en-IN" dirty="0" err="1" smtClean="0"/>
              <a:t>Zohra</a:t>
            </a:r>
            <a:r>
              <a:rPr lang="en-IN" dirty="0" smtClean="0"/>
              <a:t>.</a:t>
            </a:r>
          </a:p>
          <a:p>
            <a:r>
              <a:rPr lang="en-IN" dirty="0" err="1" smtClean="0"/>
              <a:t>Zohra</a:t>
            </a:r>
            <a:r>
              <a:rPr lang="en-IN" dirty="0" smtClean="0"/>
              <a:t> is portrayed as an educated young Muslim women who is deeply influenced by the politically charged environment of India in 1940’s. </a:t>
            </a:r>
          </a:p>
          <a:p>
            <a:r>
              <a:rPr lang="en-IN" dirty="0" err="1" smtClean="0"/>
              <a:t>Zohra</a:t>
            </a:r>
            <a:r>
              <a:rPr lang="en-IN" dirty="0" smtClean="0"/>
              <a:t> was born and brought up in a traditional Muslim family and she was allowed to get her University education, actively involving in politics contrary to the general and wrongly built up notion that Muslim women are not free and Muslims never allow women to get educated, treated ill and what not.</a:t>
            </a:r>
            <a:endParaRPr lang="en-IN" dirty="0">
              <a:latin typeface="Cooper Black" pitchFamily="18"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5720" y="274638"/>
            <a:ext cx="8643998" cy="868346"/>
          </a:xfrm>
        </p:spPr>
        <p:txBody>
          <a:bodyPr>
            <a:normAutofit/>
          </a:bodyPr>
          <a:lstStyle/>
          <a:p>
            <a:endParaRPr lang="en-IN" sz="3600" dirty="0"/>
          </a:p>
        </p:txBody>
      </p:sp>
      <p:sp>
        <p:nvSpPr>
          <p:cNvPr id="4" name="Content Placeholder 3"/>
          <p:cNvSpPr>
            <a:spLocks noGrp="1"/>
          </p:cNvSpPr>
          <p:nvPr>
            <p:ph idx="1"/>
          </p:nvPr>
        </p:nvSpPr>
        <p:spPr/>
        <p:txBody>
          <a:bodyPr>
            <a:normAutofit fontScale="85000" lnSpcReduction="20000"/>
          </a:bodyPr>
          <a:lstStyle/>
          <a:p>
            <a:r>
              <a:rPr lang="en-IN" dirty="0" smtClean="0"/>
              <a:t>She never hesitated to comment on politics behind the partition. </a:t>
            </a:r>
            <a:r>
              <a:rPr lang="en-IN" dirty="0" err="1" smtClean="0"/>
              <a:t>Zohra</a:t>
            </a:r>
            <a:r>
              <a:rPr lang="en-IN" dirty="0" smtClean="0"/>
              <a:t>, the narrator of the novel </a:t>
            </a:r>
            <a:r>
              <a:rPr lang="en-IN" i="1" dirty="0" smtClean="0"/>
              <a:t>The Heart Divided,</a:t>
            </a:r>
            <a:r>
              <a:rPr lang="en-IN" dirty="0" smtClean="0"/>
              <a:t> keenly observing what is going on around her  and never misses to let her own comments over the agitations which is not prevalent in most other Sub - Continent Partition narratives. </a:t>
            </a:r>
          </a:p>
          <a:p>
            <a:r>
              <a:rPr lang="en-IN" dirty="0" smtClean="0"/>
              <a:t>According to </a:t>
            </a:r>
            <a:r>
              <a:rPr lang="en-IN" dirty="0" err="1" smtClean="0"/>
              <a:t>Zohra</a:t>
            </a:r>
            <a:r>
              <a:rPr lang="en-IN" dirty="0" smtClean="0"/>
              <a:t>, lack of for Muslim representatives in the then Congress party, </a:t>
            </a:r>
          </a:p>
          <a:p>
            <a:r>
              <a:rPr lang="en-IN" dirty="0" smtClean="0"/>
              <a:t>dominance of Hindu fundamentalists in the Congress Party,</a:t>
            </a:r>
          </a:p>
          <a:p>
            <a:r>
              <a:rPr lang="en-IN" dirty="0" smtClean="0"/>
              <a:t> Divide and Rule Policy of British government, </a:t>
            </a:r>
          </a:p>
          <a:p>
            <a:r>
              <a:rPr lang="en-IN" dirty="0" smtClean="0"/>
              <a:t>political statements and activities of Hindu organisations and its leaders </a:t>
            </a:r>
          </a:p>
          <a:p>
            <a:r>
              <a:rPr lang="en-IN" dirty="0" smtClean="0">
                <a:solidFill>
                  <a:schemeClr val="tx2">
                    <a:lumMod val="90000"/>
                  </a:schemeClr>
                </a:solidFill>
              </a:rPr>
              <a:t>sharpened the division between </a:t>
            </a:r>
            <a:r>
              <a:rPr lang="en-IN" dirty="0" err="1" smtClean="0">
                <a:solidFill>
                  <a:schemeClr val="tx2">
                    <a:lumMod val="90000"/>
                  </a:schemeClr>
                </a:solidFill>
              </a:rPr>
              <a:t>Hindud</a:t>
            </a:r>
            <a:r>
              <a:rPr lang="en-IN" dirty="0" smtClean="0">
                <a:solidFill>
                  <a:schemeClr val="tx2">
                    <a:lumMod val="90000"/>
                  </a:schemeClr>
                </a:solidFill>
              </a:rPr>
              <a:t> and Muslims which compelled the Muslims to join hands with Muslim League and to claim a separate Homeland Pakistan for Muslims.</a:t>
            </a:r>
          </a:p>
          <a:p>
            <a:endParaRPr lang="en-IN"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4282" y="274638"/>
            <a:ext cx="8715436" cy="1143000"/>
          </a:xfrm>
        </p:spPr>
        <p:txBody>
          <a:bodyPr>
            <a:normAutofit/>
          </a:bodyPr>
          <a:lstStyle/>
          <a:p>
            <a:endParaRPr lang="en-IN" sz="3600" dirty="0"/>
          </a:p>
        </p:txBody>
      </p:sp>
      <p:sp>
        <p:nvSpPr>
          <p:cNvPr id="5" name="Content Placeholder 4"/>
          <p:cNvSpPr>
            <a:spLocks noGrp="1"/>
          </p:cNvSpPr>
          <p:nvPr>
            <p:ph idx="1"/>
          </p:nvPr>
        </p:nvSpPr>
        <p:spPr/>
        <p:txBody>
          <a:bodyPr>
            <a:normAutofit lnSpcReduction="10000"/>
          </a:bodyPr>
          <a:lstStyle/>
          <a:p>
            <a:r>
              <a:rPr lang="en-IN" dirty="0" smtClean="0"/>
              <a:t>Another character </a:t>
            </a:r>
            <a:r>
              <a:rPr lang="en-IN" dirty="0" err="1" smtClean="0">
                <a:solidFill>
                  <a:srgbClr val="FF0000"/>
                </a:solidFill>
              </a:rPr>
              <a:t>Sadia</a:t>
            </a:r>
            <a:r>
              <a:rPr lang="en-IN" dirty="0" smtClean="0"/>
              <a:t> also expresses her own standpoint. on the whole through the female protagonist </a:t>
            </a:r>
            <a:r>
              <a:rPr lang="en-IN" dirty="0" err="1" smtClean="0"/>
              <a:t>Mumtaz</a:t>
            </a:r>
            <a:r>
              <a:rPr lang="en-IN" dirty="0" smtClean="0"/>
              <a:t> </a:t>
            </a:r>
            <a:r>
              <a:rPr lang="en-IN" dirty="0" err="1" smtClean="0"/>
              <a:t>Shahnawaz</a:t>
            </a:r>
            <a:r>
              <a:rPr lang="en-IN" dirty="0" smtClean="0"/>
              <a:t> stand on the side of Pakistan </a:t>
            </a:r>
          </a:p>
          <a:p>
            <a:r>
              <a:rPr lang="en-IN" dirty="0" smtClean="0"/>
              <a:t>records her own justification for the need of a separate Homeland.</a:t>
            </a:r>
          </a:p>
          <a:p>
            <a:r>
              <a:rPr lang="en-IN" dirty="0" smtClean="0"/>
              <a:t> The Other novel taken for the present study the </a:t>
            </a:r>
            <a:r>
              <a:rPr lang="en-IN" dirty="0" smtClean="0">
                <a:solidFill>
                  <a:srgbClr val="FF0000"/>
                </a:solidFill>
              </a:rPr>
              <a:t>sunlight on a broken column</a:t>
            </a:r>
            <a:r>
              <a:rPr lang="en-IN" dirty="0" smtClean="0"/>
              <a:t> by </a:t>
            </a:r>
            <a:r>
              <a:rPr lang="en-IN" dirty="0" err="1" smtClean="0"/>
              <a:t>Attio</a:t>
            </a:r>
            <a:r>
              <a:rPr lang="en-IN" dirty="0" smtClean="0"/>
              <a:t> </a:t>
            </a:r>
            <a:r>
              <a:rPr lang="en-IN" dirty="0" err="1" smtClean="0"/>
              <a:t>Hosain</a:t>
            </a:r>
            <a:r>
              <a:rPr lang="en-IN" dirty="0" smtClean="0"/>
              <a:t> you live from the Indian Muslim women point of view through the female protagonist </a:t>
            </a:r>
            <a:r>
              <a:rPr lang="en-IN" dirty="0" err="1" smtClean="0"/>
              <a:t>Laila</a:t>
            </a:r>
            <a:r>
              <a:rPr lang="en-IN" dirty="0" smtClean="0"/>
              <a:t> </a:t>
            </a:r>
          </a:p>
          <a:p>
            <a:r>
              <a:rPr lang="en-IN" dirty="0" smtClean="0"/>
              <a:t>she expresses her own views</a:t>
            </a:r>
          </a:p>
          <a:p>
            <a:endParaRPr lang="en-IN"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ulips.jpg"/>
          <p:cNvPicPr>
            <a:picLocks noGrp="1" noChangeAspect="1"/>
          </p:cNvPicPr>
          <p:nvPr>
            <p:ph idx="1"/>
          </p:nvPr>
        </p:nvPicPr>
        <p:blipFill>
          <a:blip r:embed="rId2"/>
          <a:stretch>
            <a:fillRect/>
          </a:stretch>
        </p:blipFill>
        <p:spPr>
          <a:xfrm>
            <a:off x="714348" y="1481138"/>
            <a:ext cx="7929618" cy="4448192"/>
          </a:xfrm>
        </p:spPr>
      </p:pic>
      <p:sp>
        <p:nvSpPr>
          <p:cNvPr id="3" name="Title 2"/>
          <p:cNvSpPr>
            <a:spLocks noGrp="1"/>
          </p:cNvSpPr>
          <p:nvPr>
            <p:ph type="title"/>
          </p:nvPr>
        </p:nvSpPr>
        <p:spPr/>
        <p:txBody>
          <a:bodyPr>
            <a:normAutofit/>
          </a:bodyPr>
          <a:lstStyle/>
          <a:p>
            <a:pPr algn="ctr"/>
            <a:r>
              <a:rPr lang="en-US" sz="6000" dirty="0" smtClean="0">
                <a:solidFill>
                  <a:srgbClr val="92D050"/>
                </a:solidFill>
                <a:latin typeface="Cooper Black" pitchFamily="18" charset="0"/>
              </a:rPr>
              <a:t>THANK YOU  </a:t>
            </a:r>
            <a:endParaRPr lang="en-IN" sz="6000" dirty="0">
              <a:solidFill>
                <a:srgbClr val="92D050"/>
              </a:solidFill>
              <a:latin typeface="Cooper Black" pitchFamily="18"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314</TotalTime>
  <Words>482</Words>
  <Application>Microsoft Office PowerPoint</Application>
  <PresentationFormat>On-screen Show (4:3)</PresentationFormat>
  <Paragraphs>29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Constantia</vt:lpstr>
      <vt:lpstr>Cooper Black</vt:lpstr>
      <vt:lpstr>Wingdings</vt:lpstr>
      <vt:lpstr>Wingdings 2</vt:lpstr>
      <vt:lpstr>Paper</vt:lpstr>
      <vt:lpstr>  PRESENTATION  BY……….  Dr. S. KATHAR USEAN ASSISTANT PROFESSOR OF ENGLISH JAMAL MOHAMED COLLEGE, TIRUCHIRAPPALLI. </vt:lpstr>
      <vt:lpstr> novels depict the conditions of women under influence of the politically charged environment  of pre independence India.  Other works have already explored the pathetic conditions of women during the time of Indian subcontinent partition.   most of the partition narratives have recorded the victimization of women during the time of Partition such as how women were sexually harassed, tortured and how they were paraded naked on the streets,  brutally murdered, abducted and forced to be married the man from the opposite community clearly.       </vt:lpstr>
      <vt:lpstr>      </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LITERATURE IS ECHO OF LIFE                                                                BY  S. KATHAR USEAN M.A., M.PHIL., B.Ed., SET, NET ASSISTANT PROFESSOR OF ENGLISH JAMAL MOHAMED COLLEGE TRICHY.   </dc:title>
  <dc:creator>Admin</dc:creator>
  <cp:lastModifiedBy>Staff</cp:lastModifiedBy>
  <cp:revision>37</cp:revision>
  <dcterms:created xsi:type="dcterms:W3CDTF">2017-10-04T09:51:57Z</dcterms:created>
  <dcterms:modified xsi:type="dcterms:W3CDTF">2023-04-06T09:02:58Z</dcterms:modified>
</cp:coreProperties>
</file>